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6" r:id="rId3"/>
    <p:sldId id="277" r:id="rId4"/>
    <p:sldId id="278" r:id="rId5"/>
    <p:sldId id="279" r:id="rId6"/>
    <p:sldId id="262" r:id="rId7"/>
    <p:sldId id="257" r:id="rId8"/>
    <p:sldId id="258" r:id="rId9"/>
    <p:sldId id="259" r:id="rId10"/>
    <p:sldId id="260" r:id="rId11"/>
    <p:sldId id="261" r:id="rId12"/>
    <p:sldId id="263" r:id="rId13"/>
    <p:sldId id="264" r:id="rId14"/>
    <p:sldId id="269" r:id="rId15"/>
    <p:sldId id="267" r:id="rId16"/>
    <p:sldId id="265" r:id="rId17"/>
    <p:sldId id="266" r:id="rId18"/>
    <p:sldId id="272" r:id="rId19"/>
    <p:sldId id="273" r:id="rId20"/>
    <p:sldId id="288" r:id="rId21"/>
    <p:sldId id="271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0" r:id="rId30"/>
    <p:sldId id="274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53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2C674-E757-4FE1-829F-5761C273E919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63067-B628-43C5-B218-61B733C395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12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AC9-656E-44D4-A4E0-697FA80202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22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040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2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799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752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816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15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936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858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73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936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68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A1F2-2D4F-4DED-92A6-9034D90B5A15}" type="datetimeFigureOut">
              <a:rPr lang="en-CA" smtClean="0"/>
              <a:t>2015-09-25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587B-C961-485F-A42F-7F2DE4BEF9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65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hyperlink" Target="http://lisahistory.net/wordpress/2012/08/three-kinds-of-mooc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restandards.org/" TargetMode="External"/><Relationship Id="rId5" Type="http://schemas.openxmlformats.org/officeDocument/2006/relationships/hyperlink" Target="http://www.magnet.edu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y.mil/article/127148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83degreesmedia.com/features/camls011012.aspx" TargetMode="Externa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ac.ca/canada-aerospace-industry/success-stories/cae-nh90-helicopter-simulato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e.com/World-s-first-AW189-full-flight-simulator-ready-for-training/" TargetMode="Externa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ost/5987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gif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21" Type="http://schemas.openxmlformats.org/officeDocument/2006/relationships/image" Target="../media/image21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rsshopper.downes.c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le+diagra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edtechpost.ca/ple_diagrams/index.php/mind-map-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9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767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Where are MOOCs Going?</a:t>
            </a:r>
            <a:br>
              <a:rPr lang="en-C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CA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What is the Future of Distance Learning?</a:t>
            </a:r>
            <a:endParaRPr lang="en-CA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717" y="597740"/>
            <a:ext cx="6338047" cy="1655762"/>
          </a:xfrm>
        </p:spPr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Stephen Downes</a:t>
            </a:r>
          </a:p>
          <a:p>
            <a:r>
              <a:rPr lang="en-CA" dirty="0" smtClean="0">
                <a:solidFill>
                  <a:schemeClr val="bg1"/>
                </a:solidFill>
              </a:rPr>
              <a:t>International MOOC Conference</a:t>
            </a:r>
          </a:p>
          <a:p>
            <a:pPr algn="l"/>
            <a:r>
              <a:rPr lang="en-CA" dirty="0" smtClean="0">
                <a:solidFill>
                  <a:schemeClr val="bg1"/>
                </a:solidFill>
              </a:rPr>
              <a:t>    Capri</a:t>
            </a:r>
            <a:r>
              <a:rPr lang="en-CA" dirty="0" smtClean="0">
                <a:solidFill>
                  <a:schemeClr val="bg1"/>
                </a:solidFill>
              </a:rPr>
              <a:t>, Italy</a:t>
            </a:r>
          </a:p>
          <a:p>
            <a:pPr algn="l"/>
            <a:r>
              <a:rPr lang="en-CA" dirty="0" smtClean="0">
                <a:solidFill>
                  <a:schemeClr val="bg1"/>
                </a:solidFill>
              </a:rPr>
              <a:t>September 25, 2015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2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Library                                              Environment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52" y="4195763"/>
            <a:ext cx="3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Requirements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0694" y="3581401"/>
            <a:ext cx="287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Affordances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0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Personalized                                   Personal</a:t>
            </a:r>
            <a:br>
              <a:rPr lang="en-CA" dirty="0" smtClean="0"/>
            </a:br>
            <a:r>
              <a:rPr lang="en-CA" sz="2800" dirty="0" smtClean="0"/>
              <a:t>           We do for you                                               </a:t>
            </a:r>
            <a:r>
              <a:rPr lang="en-CA" sz="2800" dirty="0" err="1" smtClean="0"/>
              <a:t>You</a:t>
            </a:r>
            <a:r>
              <a:rPr lang="en-CA" sz="2800" dirty="0" smtClean="0"/>
              <a:t> do for yourself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52" y="4195763"/>
            <a:ext cx="3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Requirements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0694" y="3581401"/>
            <a:ext cx="287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Affordances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5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x</a:t>
            </a:r>
            <a:r>
              <a:rPr lang="en-US" sz="4800" dirty="0" err="1" smtClean="0"/>
              <a:t>Learning</a:t>
            </a:r>
            <a:r>
              <a:rPr lang="en-US" sz="4800" dirty="0" smtClean="0"/>
              <a:t> </a:t>
            </a:r>
            <a:r>
              <a:rPr lang="en-US" sz="4800" dirty="0" err="1" smtClean="0"/>
              <a:t>vs</a:t>
            </a:r>
            <a:r>
              <a:rPr lang="en-US" sz="4800" dirty="0" smtClean="0"/>
              <a:t> </a:t>
            </a:r>
            <a:r>
              <a:rPr lang="en-US" sz="4800" dirty="0" err="1"/>
              <a:t>c</a:t>
            </a:r>
            <a:r>
              <a:rPr lang="en-US" sz="4800" dirty="0" err="1" smtClean="0"/>
              <a:t>Learning</a:t>
            </a:r>
            <a:endParaRPr lang="en-US" sz="4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95600" y="1700808"/>
            <a:ext cx="6840760" cy="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23592" y="191487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contents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00255" y="1911747"/>
            <a:ext cx="157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networks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27171" y="1911748"/>
            <a:ext cx="19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engagement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78683" y="6237313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http://lisahistory.net/wordpress/2012/08/three-kinds-of-moocs/</a:t>
            </a:r>
            <a:r>
              <a:rPr lang="en-US" sz="1400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37" y="2452579"/>
            <a:ext cx="2981325" cy="1047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31" y="4085371"/>
            <a:ext cx="2327338" cy="1427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1931" y="5512512"/>
            <a:ext cx="2635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5"/>
              </a:rPr>
              <a:t>http://www.magnet.edu/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988604" y="3545236"/>
            <a:ext cx="320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6"/>
              </a:rPr>
              <a:t>http://www.corestandards.org/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1026" name="Picture 2" descr="https://encrypted-tbn1.gstatic.com/images?q=tbn:ANd9GcQ3K7F46rUyLbjbTmcovGafCV-I15XMXAkuR3eumZmHhrATOjZcX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34" y="2678784"/>
            <a:ext cx="2017922" cy="15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Rytrg5KdDVsmdbXdn5x2hZG_rIKHgUY54RX0SDvWNB6aKbTQp9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834" y="4428165"/>
            <a:ext cx="2154448" cy="14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2682" y="2976454"/>
            <a:ext cx="2677517" cy="18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Personalized                                   Personal</a:t>
            </a:r>
            <a:br>
              <a:rPr lang="en-CA" dirty="0" smtClean="0"/>
            </a:br>
            <a:r>
              <a:rPr lang="en-CA" sz="2800" dirty="0" smtClean="0"/>
              <a:t>           We do for you                                               </a:t>
            </a:r>
            <a:r>
              <a:rPr lang="en-CA" sz="2800" dirty="0" err="1" smtClean="0"/>
              <a:t>You</a:t>
            </a:r>
            <a:r>
              <a:rPr lang="en-CA" sz="2800" dirty="0" smtClean="0"/>
              <a:t> do for yourself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852" y="4195763"/>
            <a:ext cx="3005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Requirements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60694" y="3581401"/>
            <a:ext cx="2873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chemeClr val="accent4">
                    <a:lumMod val="75000"/>
                  </a:schemeClr>
                </a:solidFill>
              </a:rPr>
              <a:t>Affordances</a:t>
            </a:r>
            <a:endParaRPr lang="en-CA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4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 smtClean="0"/>
              <a:t>How to </a:t>
            </a:r>
            <a:r>
              <a:rPr lang="fr-CA" sz="4800" dirty="0" err="1" smtClean="0"/>
              <a:t>Create</a:t>
            </a:r>
            <a:r>
              <a:rPr lang="fr-CA" sz="4800" dirty="0" smtClean="0"/>
              <a:t> a </a:t>
            </a:r>
            <a:r>
              <a:rPr lang="fr-CA" sz="4800" dirty="0" err="1" smtClean="0"/>
              <a:t>cMOOC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3200" dirty="0" err="1" smtClean="0">
                <a:latin typeface="+mj-lt"/>
              </a:rPr>
              <a:t>It’s</a:t>
            </a:r>
            <a:r>
              <a:rPr lang="fr-CA" sz="3200" dirty="0" smtClean="0">
                <a:latin typeface="+mj-lt"/>
              </a:rPr>
              <a:t> </a:t>
            </a:r>
            <a:r>
              <a:rPr lang="fr-CA" sz="3200" dirty="0" err="1" smtClean="0">
                <a:latin typeface="+mj-lt"/>
              </a:rPr>
              <a:t>like</a:t>
            </a:r>
            <a:r>
              <a:rPr lang="fr-CA" sz="3200" dirty="0" smtClean="0">
                <a:latin typeface="+mj-lt"/>
              </a:rPr>
              <a:t> </a:t>
            </a:r>
            <a:r>
              <a:rPr lang="fr-CA" sz="3200" dirty="0" err="1" smtClean="0">
                <a:latin typeface="+mj-lt"/>
              </a:rPr>
              <a:t>creating</a:t>
            </a:r>
            <a:r>
              <a:rPr lang="fr-CA" sz="3200" dirty="0" smtClean="0">
                <a:latin typeface="+mj-lt"/>
              </a:rPr>
              <a:t> a network</a:t>
            </a:r>
          </a:p>
          <a:p>
            <a:r>
              <a:rPr lang="fr-FR" sz="3200" dirty="0" err="1" smtClean="0">
                <a:latin typeface="+mj-lt"/>
              </a:rPr>
              <a:t>Don’t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centralize</a:t>
            </a:r>
            <a:endParaRPr lang="fr-FR" sz="3200" dirty="0" smtClean="0">
              <a:latin typeface="+mj-lt"/>
            </a:endParaRPr>
          </a:p>
          <a:p>
            <a:r>
              <a:rPr lang="fr-FR" sz="3200" dirty="0" err="1" smtClean="0">
                <a:latin typeface="+mj-lt"/>
              </a:rPr>
              <a:t>Concentrate</a:t>
            </a:r>
            <a:r>
              <a:rPr lang="fr-FR" sz="3200" dirty="0" smtClean="0">
                <a:latin typeface="+mj-lt"/>
              </a:rPr>
              <a:t> on the </a:t>
            </a:r>
            <a:r>
              <a:rPr lang="fr-FR" sz="3200" dirty="0" err="1" smtClean="0">
                <a:latin typeface="+mj-lt"/>
              </a:rPr>
              <a:t>creation</a:t>
            </a:r>
            <a:r>
              <a:rPr lang="fr-FR" sz="3200" dirty="0" smtClean="0">
                <a:latin typeface="+mj-lt"/>
              </a:rPr>
              <a:t> of links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6992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78904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440093">
            <a:off x="5807394" y="4302045"/>
            <a:ext cx="78825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5805264"/>
            <a:ext cx="353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use social networks.</a:t>
            </a:r>
            <a:r>
              <a:rPr lang="fr-CA" dirty="0"/>
              <a:t>..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94400" y="6237312"/>
            <a:ext cx="326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… to </a:t>
            </a:r>
            <a:r>
              <a:rPr lang="fr-CA" dirty="0" err="1"/>
              <a:t>create</a:t>
            </a:r>
            <a:r>
              <a:rPr lang="fr-CA" dirty="0"/>
              <a:t> </a:t>
            </a:r>
            <a:r>
              <a:rPr lang="fr-CA" dirty="0" err="1"/>
              <a:t>personal</a:t>
            </a:r>
            <a:r>
              <a:rPr lang="fr-CA" dirty="0"/>
              <a:t> </a:t>
            </a:r>
            <a:r>
              <a:rPr lang="fr-CA" dirty="0" err="1"/>
              <a:t>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119117" y="2489808"/>
            <a:ext cx="1749935" cy="1734368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65983" y="2879939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51784" y="1925833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1728" y="3834045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16080" y="1942243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816080" y="3834045"/>
            <a:ext cx="1056202" cy="95410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sz="280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55850" y="1268760"/>
            <a:ext cx="4916414" cy="439248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8" name="Straight Arrow Connector 17"/>
          <p:cNvCxnSpPr>
            <a:stCxn id="9" idx="5"/>
          </p:cNvCxnSpPr>
          <p:nvPr/>
        </p:nvCxnSpPr>
        <p:spPr>
          <a:xfrm>
            <a:off x="5053310" y="2740214"/>
            <a:ext cx="466627" cy="4007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7"/>
          </p:cNvCxnSpPr>
          <p:nvPr/>
        </p:nvCxnSpPr>
        <p:spPr>
          <a:xfrm flipV="1">
            <a:off x="5043254" y="3618603"/>
            <a:ext cx="476683" cy="3551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</p:cNvCxnSpPr>
          <p:nvPr/>
        </p:nvCxnSpPr>
        <p:spPr>
          <a:xfrm>
            <a:off x="6367509" y="3694320"/>
            <a:ext cx="501543" cy="382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7"/>
          </p:cNvCxnSpPr>
          <p:nvPr/>
        </p:nvCxnSpPr>
        <p:spPr>
          <a:xfrm flipV="1">
            <a:off x="6367509" y="2636913"/>
            <a:ext cx="501543" cy="382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21246" y="3095383"/>
            <a:ext cx="112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PLR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87692" y="2141277"/>
            <a:ext cx="1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RRN</a:t>
            </a:r>
            <a:endParaRPr lang="en-CA" sz="4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77019" y="4073655"/>
            <a:ext cx="78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51371" y="2157687"/>
            <a:ext cx="144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PLA</a:t>
            </a:r>
            <a:endParaRPr lang="en-CA" sz="40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106" y="4049489"/>
            <a:ext cx="1629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ACDR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36565" y="2047193"/>
            <a:ext cx="78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CF</a:t>
            </a:r>
            <a:endParaRPr lang="en-CA" sz="4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55592" y="2993729"/>
            <a:ext cx="3505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Standards/Communication protocols</a:t>
            </a:r>
            <a:endParaRPr lang="en-CA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696632" y="322642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Security Protocols</a:t>
            </a:r>
            <a:endParaRPr lang="en-CA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274573" y="3464654"/>
            <a:ext cx="2340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Distributed Architecture</a:t>
            </a:r>
            <a:endParaRPr lang="en-CA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010374" y="2123677"/>
            <a:ext cx="2041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Data Representation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119944" y="2462651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Prototype Repository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845599" y="1327460"/>
            <a:ext cx="329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0070C0"/>
                </a:solidFill>
                <a:latin typeface="+mj-lt"/>
              </a:rPr>
              <a:t>D</a:t>
            </a:r>
            <a:r>
              <a:rPr lang="en-CA" b="1" i="1" dirty="0">
                <a:solidFill>
                  <a:srgbClr val="0070C0"/>
                </a:solidFill>
                <a:latin typeface="+mj-lt"/>
              </a:rPr>
              <a:t>ata, Information Retrieval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57432" y="1683441"/>
            <a:ext cx="3288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Cleansing/Filtering/Profiling/Processing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79660" y="4869161"/>
            <a:ext cx="3424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Personal Access to Network Storage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292732" y="4586163"/>
            <a:ext cx="209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Data synchronization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179159" y="5159614"/>
            <a:ext cx="3129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Cloud Storage and Management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605108" y="3002469"/>
            <a:ext cx="1395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Data Capture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605108" y="3218493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Security Protocols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605109" y="3417320"/>
            <a:ext cx="2475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Personal Learning Record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394059" y="1237523"/>
            <a:ext cx="195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Management Layer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36991" y="1597505"/>
            <a:ext cx="3009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Search/Recommendation Layer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732873" y="1901677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Learning activity sequencing/modeling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36991" y="5025921"/>
            <a:ext cx="2944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Performance Trends Algorithm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985440" y="5298113"/>
            <a:ext cx="2556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Competence Development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758015" y="5639747"/>
            <a:ext cx="2308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i="1" dirty="0">
                <a:solidFill>
                  <a:srgbClr val="0070C0"/>
                </a:solidFill>
                <a:latin typeface="+mj-lt"/>
              </a:rPr>
              <a:t>Automated Assessment</a:t>
            </a:r>
            <a:endParaRPr lang="en-CA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602" y="165447"/>
            <a:ext cx="10515600" cy="1325563"/>
          </a:xfrm>
        </p:spPr>
        <p:txBody>
          <a:bodyPr>
            <a:normAutofit/>
          </a:bodyPr>
          <a:lstStyle/>
          <a:p>
            <a:r>
              <a:rPr lang="en-CA" sz="4000" dirty="0" smtClean="0"/>
              <a:t>LPSS (Learning &amp; Performance Support Systems)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986481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71500" y="533400"/>
            <a:ext cx="11144250" cy="1209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en-US" sz="4000" dirty="0">
                <a:latin typeface="+mj-lt"/>
              </a:rPr>
              <a:t>LPSS is Built Around the Personal Learning Record</a:t>
            </a:r>
          </a:p>
        </p:txBody>
      </p:sp>
      <p:pic>
        <p:nvPicPr>
          <p:cNvPr id="6" name="Picture 2" descr="http://www.youthunitedpress.com/wp-content/uploads/2014/01/network-graph-121_14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91" y="2751000"/>
            <a:ext cx="2765907" cy="20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2827" y="4862173"/>
            <a:ext cx="1134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84353"/>
            <a:ext cx="4223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+mj-lt"/>
              </a:rPr>
              <a:t>This is a </a:t>
            </a:r>
            <a:r>
              <a:rPr lang="en-CA" sz="3200" i="1" dirty="0">
                <a:latin typeface="+mj-lt"/>
              </a:rPr>
              <a:t>new</a:t>
            </a:r>
            <a:r>
              <a:rPr lang="en-CA" sz="3200" dirty="0">
                <a:latin typeface="+mj-lt"/>
              </a:rPr>
              <a:t> type of data – we call it the </a:t>
            </a:r>
            <a:r>
              <a:rPr lang="en-CA" sz="3200" i="1" dirty="0">
                <a:latin typeface="+mj-lt"/>
              </a:rPr>
              <a:t>personal graph</a:t>
            </a:r>
            <a:r>
              <a:rPr lang="en-CA" sz="3200" dirty="0">
                <a:latin typeface="+mj-lt"/>
              </a:rPr>
              <a:t>.</a:t>
            </a:r>
          </a:p>
          <a:p>
            <a:endParaRPr lang="en-CA" sz="3200" dirty="0">
              <a:latin typeface="+mj-lt"/>
            </a:endParaRPr>
          </a:p>
          <a:p>
            <a:r>
              <a:rPr lang="en-CA" sz="3200" dirty="0">
                <a:latin typeface="+mj-lt"/>
              </a:rPr>
              <a:t>Each person has their own </a:t>
            </a:r>
            <a:r>
              <a:rPr lang="en-CA" sz="3200" i="1" dirty="0">
                <a:latin typeface="+mj-lt"/>
              </a:rPr>
              <a:t>private</a:t>
            </a:r>
            <a:r>
              <a:rPr lang="en-CA" sz="3200" dirty="0">
                <a:latin typeface="+mj-lt"/>
              </a:rPr>
              <a:t> personal graph.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6120" y="2492897"/>
            <a:ext cx="5015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PLR contains all a person’s learning records, including: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certificates, badges and credentials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activity records, test results, scores</a:t>
            </a:r>
          </a:p>
          <a:p>
            <a:pPr marL="285750" indent="-285750">
              <a:buFontTx/>
              <a:buChar char="-"/>
            </a:pPr>
            <a:r>
              <a:rPr lang="en-CA" sz="2400" dirty="0"/>
              <a:t>Assignments, papers, drawings, things they create</a:t>
            </a:r>
          </a:p>
        </p:txBody>
      </p:sp>
    </p:spTree>
    <p:extLst>
      <p:ext uri="{BB962C8B-B14F-4D97-AF65-F5344CB8AC3E}">
        <p14:creationId xmlns:p14="http://schemas.microsoft.com/office/powerpoint/2010/main" val="36888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00049" y="546626"/>
            <a:ext cx="108870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altLang="en-US" sz="4000" dirty="0">
                <a:latin typeface="+mj-lt"/>
              </a:rPr>
              <a:t>LPSS is Built Around the Personal Learning Record</a:t>
            </a:r>
          </a:p>
        </p:txBody>
      </p:sp>
      <p:pic>
        <p:nvPicPr>
          <p:cNvPr id="10" name="Picture 2" descr="http://www.youthunitedpress.com/wp-content/uploads/2014/01/network-graph-121_14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2" y="3218434"/>
            <a:ext cx="1104735" cy="8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00399" y="40373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4450" y="4382489"/>
            <a:ext cx="32874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Personal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Movies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26" y="2087381"/>
            <a:ext cx="401803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        Stuff Goes Out</a:t>
            </a:r>
          </a:p>
          <a:p>
            <a:endParaRPr lang="en-CA" sz="1050" dirty="0"/>
          </a:p>
          <a:p>
            <a:r>
              <a:rPr lang="en-CA" sz="3200" dirty="0"/>
              <a:t>Stuff Comes 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8486" y="1955003"/>
            <a:ext cx="398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Learning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 read and watch stuff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 play with toys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 make stuff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79442" y="4602640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Learning Analytics Services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79776" y="2773264"/>
            <a:ext cx="1224136" cy="5539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6472" y="2406874"/>
            <a:ext cx="12241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/>
              <a:t>Things, Properties, Relations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863752" y="3461902"/>
            <a:ext cx="792088" cy="797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03031" y="3627876"/>
            <a:ext cx="1548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Big stuff goes here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672066" y="3860408"/>
            <a:ext cx="1022259" cy="698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13694" y="403287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Questions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480657" y="4171372"/>
            <a:ext cx="1055505" cy="726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17981" y="4563919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Answers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079776" y="3904874"/>
            <a:ext cx="1224136" cy="659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938374" y="2726115"/>
            <a:ext cx="0" cy="385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43098" y="2564905"/>
            <a:ext cx="1372900" cy="99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4545499" y="2305678"/>
            <a:ext cx="1262471" cy="3587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176465" y="2773265"/>
            <a:ext cx="1037231" cy="338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545496" y="3461900"/>
            <a:ext cx="631236" cy="304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71125" y="29608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Things I did</a:t>
            </a:r>
          </a:p>
          <a:p>
            <a:r>
              <a:rPr lang="en-CA" sz="1400" dirty="0"/>
              <a:t>Stuff I make</a:t>
            </a:r>
          </a:p>
        </p:txBody>
      </p:sp>
    </p:spTree>
    <p:extLst>
      <p:ext uri="{BB962C8B-B14F-4D97-AF65-F5344CB8AC3E}">
        <p14:creationId xmlns:p14="http://schemas.microsoft.com/office/powerpoint/2010/main" val="841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4813300" y="2827313"/>
            <a:ext cx="1689100" cy="25495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/>
          <p:cNvSpPr/>
          <p:nvPr/>
        </p:nvSpPr>
        <p:spPr>
          <a:xfrm>
            <a:off x="8172452" y="1832113"/>
            <a:ext cx="2238375" cy="4186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1854598" y="1758951"/>
            <a:ext cx="2051447" cy="48056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/>
          <p:cNvSpPr/>
          <p:nvPr/>
        </p:nvSpPr>
        <p:spPr>
          <a:xfrm>
            <a:off x="4673997" y="1690689"/>
            <a:ext cx="1714500" cy="9144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RRN Aggregation and Storage</a:t>
            </a:r>
            <a:endParaRPr lang="en-CA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3352800" y="2476500"/>
            <a:ext cx="1435100" cy="952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3454400" y="3340100"/>
            <a:ext cx="1270000" cy="368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flipV="1">
            <a:off x="3352800" y="3911600"/>
            <a:ext cx="1346200" cy="279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3352800" y="4229100"/>
            <a:ext cx="1435100" cy="469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3352800" y="4508500"/>
            <a:ext cx="1435100" cy="8255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3352800" y="5422900"/>
            <a:ext cx="1346200" cy="5080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6502400" y="2324100"/>
            <a:ext cx="1435100" cy="1104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6540500" y="3708400"/>
            <a:ext cx="1231900" cy="2032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V="1">
            <a:off x="6502400" y="3048000"/>
            <a:ext cx="1435100" cy="8636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6540500" y="4102100"/>
            <a:ext cx="1397000" cy="5969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>
            <a:off x="6540500" y="4419600"/>
            <a:ext cx="1397000" cy="10033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62150" y="2144286"/>
            <a:ext cx="21272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Email</a:t>
            </a:r>
          </a:p>
          <a:p>
            <a:r>
              <a:rPr lang="en-CA" sz="2000" dirty="0"/>
              <a:t>RSS</a:t>
            </a:r>
          </a:p>
          <a:p>
            <a:r>
              <a:rPr lang="en-CA" sz="2000" dirty="0"/>
              <a:t>OAI</a:t>
            </a:r>
          </a:p>
          <a:p>
            <a:r>
              <a:rPr lang="en-CA" sz="2000" dirty="0" err="1"/>
              <a:t>Sharepoint</a:t>
            </a:r>
            <a:endParaRPr lang="en-CA" sz="2000" dirty="0"/>
          </a:p>
          <a:p>
            <a:r>
              <a:rPr lang="en-CA" sz="2000" dirty="0"/>
              <a:t>Facebook</a:t>
            </a:r>
          </a:p>
          <a:p>
            <a:r>
              <a:rPr lang="en-CA" sz="2000" dirty="0"/>
              <a:t>Twitter</a:t>
            </a:r>
          </a:p>
          <a:p>
            <a:r>
              <a:rPr lang="en-CA" sz="2000" dirty="0"/>
              <a:t>Monster</a:t>
            </a:r>
          </a:p>
          <a:p>
            <a:r>
              <a:rPr lang="en-CA" sz="2000" dirty="0"/>
              <a:t>Government</a:t>
            </a:r>
          </a:p>
          <a:p>
            <a:r>
              <a:rPr lang="en-CA" sz="2000" dirty="0"/>
              <a:t>Repositories</a:t>
            </a:r>
          </a:p>
          <a:p>
            <a:r>
              <a:rPr lang="en-CA" sz="2000" dirty="0"/>
              <a:t>Desire2Learn</a:t>
            </a:r>
          </a:p>
          <a:p>
            <a:r>
              <a:rPr lang="en-CA" sz="2000" dirty="0"/>
              <a:t>Coursera</a:t>
            </a:r>
          </a:p>
          <a:p>
            <a:r>
              <a:rPr lang="en-CA" sz="2000" dirty="0"/>
              <a:t>EdX</a:t>
            </a:r>
          </a:p>
          <a:p>
            <a:r>
              <a:rPr lang="en-CA" sz="2000" dirty="0" err="1"/>
              <a:t>etc</a:t>
            </a:r>
            <a:endParaRPr lang="en-CA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026025" y="3249881"/>
            <a:ext cx="1301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Parsing</a:t>
            </a:r>
          </a:p>
          <a:p>
            <a:r>
              <a:rPr lang="en-CA" sz="2000" dirty="0"/>
              <a:t>Scraping</a:t>
            </a:r>
          </a:p>
          <a:p>
            <a:r>
              <a:rPr lang="en-CA" sz="2000" dirty="0"/>
              <a:t>Analytics</a:t>
            </a:r>
          </a:p>
          <a:p>
            <a:r>
              <a:rPr lang="en-CA" sz="2000" dirty="0" err="1"/>
              <a:t>etc</a:t>
            </a:r>
            <a:endParaRPr lang="en-CA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8277225" y="1837472"/>
            <a:ext cx="1981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Article</a:t>
            </a:r>
          </a:p>
          <a:p>
            <a:r>
              <a:rPr lang="en-CA" sz="2000" dirty="0"/>
              <a:t>Photograph</a:t>
            </a:r>
          </a:p>
          <a:p>
            <a:r>
              <a:rPr lang="en-CA" sz="2000" dirty="0"/>
              <a:t>Video</a:t>
            </a:r>
          </a:p>
          <a:p>
            <a:r>
              <a:rPr lang="en-CA" sz="2000" dirty="0"/>
              <a:t>Person</a:t>
            </a:r>
          </a:p>
          <a:p>
            <a:r>
              <a:rPr lang="en-CA" sz="2000" dirty="0"/>
              <a:t>Author</a:t>
            </a:r>
          </a:p>
          <a:p>
            <a:r>
              <a:rPr lang="en-CA" sz="2000" dirty="0"/>
              <a:t>Publisher</a:t>
            </a:r>
          </a:p>
          <a:p>
            <a:r>
              <a:rPr lang="en-CA" sz="2000" dirty="0"/>
              <a:t>Organization</a:t>
            </a:r>
          </a:p>
          <a:p>
            <a:r>
              <a:rPr lang="en-CA" sz="2000" dirty="0"/>
              <a:t>Job Opportunity</a:t>
            </a:r>
          </a:p>
          <a:p>
            <a:r>
              <a:rPr lang="en-CA" sz="2000" dirty="0"/>
              <a:t>Competency</a:t>
            </a:r>
          </a:p>
          <a:p>
            <a:r>
              <a:rPr lang="en-CA" sz="2000" dirty="0" err="1"/>
              <a:t>Cetrificate</a:t>
            </a:r>
            <a:endParaRPr lang="en-CA" sz="2000" dirty="0"/>
          </a:p>
          <a:p>
            <a:r>
              <a:rPr lang="en-CA" sz="2000" dirty="0"/>
              <a:t>Event</a:t>
            </a:r>
          </a:p>
          <a:p>
            <a:r>
              <a:rPr lang="en-CA" sz="2000" dirty="0"/>
              <a:t>Location / Place</a:t>
            </a:r>
          </a:p>
          <a:p>
            <a:r>
              <a:rPr lang="en-CA" sz="2000" dirty="0"/>
              <a:t>Time / Date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676900" y="4699000"/>
            <a:ext cx="0" cy="12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58556" y="5972097"/>
            <a:ext cx="150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Storage</a:t>
            </a:r>
          </a:p>
        </p:txBody>
      </p:sp>
      <p:sp>
        <p:nvSpPr>
          <p:cNvPr id="36" name="Arc 35"/>
          <p:cNvSpPr/>
          <p:nvPr/>
        </p:nvSpPr>
        <p:spPr>
          <a:xfrm>
            <a:off x="6540501" y="4699001"/>
            <a:ext cx="276225" cy="172691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Arc 36"/>
          <p:cNvSpPr/>
          <p:nvPr/>
        </p:nvSpPr>
        <p:spPr>
          <a:xfrm flipH="1" flipV="1">
            <a:off x="6838948" y="4673314"/>
            <a:ext cx="1225552" cy="1726912"/>
          </a:xfrm>
          <a:prstGeom prst="arc">
            <a:avLst>
              <a:gd name="adj1" fmla="val 16200000"/>
              <a:gd name="adj2" fmla="val 2132642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9" name="Straight Arrow Connector 38"/>
          <p:cNvCxnSpPr>
            <a:stCxn id="37" idx="0"/>
          </p:cNvCxnSpPr>
          <p:nvPr/>
        </p:nvCxnSpPr>
        <p:spPr>
          <a:xfrm>
            <a:off x="7451724" y="6400226"/>
            <a:ext cx="6127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6" idx="0"/>
          </p:cNvCxnSpPr>
          <p:nvPr/>
        </p:nvCxnSpPr>
        <p:spPr>
          <a:xfrm>
            <a:off x="6540500" y="4699000"/>
            <a:ext cx="13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356600" y="623771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RELATIONS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9067800" y="5930901"/>
            <a:ext cx="0" cy="379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15706" y="1800363"/>
            <a:ext cx="197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Personal</a:t>
            </a:r>
          </a:p>
          <a:p>
            <a:r>
              <a:rPr lang="en-CA" sz="2000" dirty="0"/>
              <a:t>Context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49900" y="2616200"/>
            <a:ext cx="0" cy="63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8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</a:t>
            </a:r>
            <a:r>
              <a:rPr lang="en-CA" dirty="0"/>
              <a:t>L</a:t>
            </a:r>
            <a:r>
              <a:rPr lang="en-CA" dirty="0" smtClean="0"/>
              <a:t>earning Record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4787900" y="4533900"/>
            <a:ext cx="30099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64878" y="3549651"/>
            <a:ext cx="1562100" cy="123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flipH="1" flipV="1">
            <a:off x="5930900" y="2540000"/>
            <a:ext cx="361950" cy="199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28156" y="4268003"/>
            <a:ext cx="353745" cy="430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13878" y="2905341"/>
            <a:ext cx="330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C00000"/>
                </a:solidFill>
              </a:rPr>
              <a:t>Activity Record - LRS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7500" y="1816101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5">
                    <a:lumMod val="75000"/>
                  </a:schemeClr>
                </a:solidFill>
              </a:rPr>
              <a:t>Portfolio, artifacts and evidence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8800" y="2698056"/>
            <a:ext cx="3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Badges, certificates, credentials, competencies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581900" y="1491786"/>
            <a:ext cx="1333500" cy="46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169400" y="1168620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OERs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5798478" y="4896535"/>
            <a:ext cx="178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PLR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57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MOOC Revolution?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600" dirty="0" smtClean="0">
                <a:latin typeface="+mj-lt"/>
              </a:rPr>
              <a:t>Most of the ‘MOOC revolution’ has missed the point of MOOCs</a:t>
            </a:r>
          </a:p>
          <a:p>
            <a:pPr lvl="1"/>
            <a:r>
              <a:rPr lang="en-CA" sz="3600" dirty="0" smtClean="0">
                <a:latin typeface="+mj-lt"/>
              </a:rPr>
              <a:t>Not simply that they forgot the meaning of the word ‘open’</a:t>
            </a:r>
          </a:p>
          <a:p>
            <a:pPr lvl="1"/>
            <a:r>
              <a:rPr lang="en-CA" sz="3600" dirty="0" smtClean="0">
                <a:latin typeface="+mj-lt"/>
              </a:rPr>
              <a:t>They also forgot the meaning of the word ‘massive’</a:t>
            </a:r>
          </a:p>
          <a:p>
            <a:pPr lvl="2"/>
            <a:r>
              <a:rPr lang="en-CA" sz="3600" dirty="0" smtClean="0">
                <a:latin typeface="+mj-lt"/>
              </a:rPr>
              <a:t>It is </a:t>
            </a:r>
            <a:r>
              <a:rPr lang="en-CA" sz="3600" i="1" dirty="0" smtClean="0">
                <a:latin typeface="+mj-lt"/>
              </a:rPr>
              <a:t>not</a:t>
            </a:r>
            <a:r>
              <a:rPr lang="en-CA" sz="3600" dirty="0" smtClean="0">
                <a:latin typeface="+mj-lt"/>
              </a:rPr>
              <a:t> just another word for ‘broadcast</a:t>
            </a:r>
            <a:r>
              <a:rPr lang="en-CA" sz="3600" dirty="0" smtClean="0">
                <a:latin typeface="+mj-lt"/>
              </a:rPr>
              <a:t>’</a:t>
            </a:r>
          </a:p>
          <a:p>
            <a:pPr lvl="1"/>
            <a:r>
              <a:rPr lang="en-CA" sz="3600" dirty="0" smtClean="0">
                <a:latin typeface="+mj-lt"/>
              </a:rPr>
              <a:t>What does it mean to support universal access to learning and education?</a:t>
            </a:r>
            <a:endParaRPr lang="en-CA" sz="3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1935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 err="1" smtClean="0"/>
              <a:t>What</a:t>
            </a:r>
            <a:r>
              <a:rPr lang="fr-CA" sz="4800" dirty="0" smtClean="0"/>
              <a:t> </a:t>
            </a:r>
            <a:r>
              <a:rPr lang="fr-CA" sz="4800" dirty="0" err="1" smtClean="0"/>
              <a:t>is</a:t>
            </a:r>
            <a:r>
              <a:rPr lang="fr-CA" sz="4800" dirty="0" smtClean="0"/>
              <a:t> Learning?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 smtClean="0">
                <a:latin typeface="+mj-lt"/>
              </a:rPr>
              <a:t>Engagement and experience in professional networks</a:t>
            </a:r>
            <a:endParaRPr lang="fr-FR" sz="3200" dirty="0" smtClean="0">
              <a:latin typeface="+mj-lt"/>
            </a:endParaRPr>
          </a:p>
          <a:p>
            <a:r>
              <a:rPr lang="fr-FR" sz="3200" dirty="0" err="1" smtClean="0">
                <a:latin typeface="+mj-lt"/>
              </a:rPr>
              <a:t>We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i="1" dirty="0" err="1" smtClean="0">
                <a:latin typeface="+mj-lt"/>
              </a:rPr>
              <a:t>grow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our</a:t>
            </a:r>
            <a:r>
              <a:rPr lang="fr-FR" sz="3200" dirty="0" smtClean="0">
                <a:latin typeface="+mj-lt"/>
              </a:rPr>
              <a:t> </a:t>
            </a:r>
            <a:r>
              <a:rPr lang="fr-FR" sz="3200" dirty="0" err="1" smtClean="0">
                <a:latin typeface="+mj-lt"/>
              </a:rPr>
              <a:t>knowledge</a:t>
            </a:r>
            <a:r>
              <a:rPr lang="fr-FR" sz="3200" dirty="0" smtClean="0">
                <a:latin typeface="+mj-lt"/>
              </a:rPr>
              <a:t> and </a:t>
            </a:r>
            <a:r>
              <a:rPr lang="fr-FR" sz="3200" dirty="0" err="1" smtClean="0">
                <a:latin typeface="+mj-lt"/>
              </a:rPr>
              <a:t>capacities</a:t>
            </a:r>
            <a:endParaRPr lang="fr-FR" sz="3200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6992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378904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440093">
            <a:off x="5807394" y="4302045"/>
            <a:ext cx="78825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5805264"/>
            <a:ext cx="353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use social networks.</a:t>
            </a:r>
            <a:r>
              <a:rPr lang="fr-CA" dirty="0"/>
              <a:t>..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94400" y="6237312"/>
            <a:ext cx="326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… to </a:t>
            </a:r>
            <a:r>
              <a:rPr lang="fr-CA" dirty="0" err="1"/>
              <a:t>create</a:t>
            </a:r>
            <a:r>
              <a:rPr lang="fr-CA" dirty="0"/>
              <a:t> </a:t>
            </a:r>
            <a:r>
              <a:rPr lang="fr-CA" dirty="0" err="1"/>
              <a:t>personal</a:t>
            </a:r>
            <a:r>
              <a:rPr lang="fr-CA" dirty="0"/>
              <a:t> </a:t>
            </a:r>
            <a:r>
              <a:rPr lang="fr-CA" dirty="0" err="1"/>
              <a:t>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 smtClean="0"/>
              <a:t>How to </a:t>
            </a:r>
            <a:r>
              <a:rPr lang="fr-CA" sz="4800" dirty="0" err="1" smtClean="0"/>
              <a:t>Evaluate</a:t>
            </a:r>
            <a:r>
              <a:rPr lang="fr-CA" sz="4800" dirty="0" smtClean="0"/>
              <a:t> Learning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>
                <a:latin typeface="+mj-lt"/>
              </a:rPr>
              <a:t>Learning is not possession of a collection of facts, it’s the expression of a capacity</a:t>
            </a:r>
          </a:p>
          <a:p>
            <a:r>
              <a:rPr lang="en-CA" sz="3200" dirty="0" smtClean="0">
                <a:latin typeface="+mj-lt"/>
              </a:rPr>
              <a:t>Learning is recognized by a community of experts in a network</a:t>
            </a:r>
            <a:endParaRPr lang="en-CA" sz="3200" dirty="0">
              <a:latin typeface="+mj-lt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15" y="3717033"/>
            <a:ext cx="3593976" cy="219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48" y="3968514"/>
            <a:ext cx="3768576" cy="22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91545" y="6057518"/>
            <a:ext cx="3479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recognize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understandings</a:t>
            </a:r>
            <a:r>
              <a:rPr lang="fr-FR" dirty="0"/>
              <a:t>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91944" y="6420778"/>
            <a:ext cx="464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…by the </a:t>
            </a:r>
            <a:r>
              <a:rPr lang="fr-FR" dirty="0" err="1"/>
              <a:t>way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use </a:t>
            </a:r>
            <a:r>
              <a:rPr lang="fr-FR" dirty="0" err="1"/>
              <a:t>them</a:t>
            </a:r>
            <a:r>
              <a:rPr lang="fr-FR" dirty="0"/>
              <a:t> in </a:t>
            </a:r>
            <a:r>
              <a:rPr lang="fr-FR" dirty="0" err="1"/>
              <a:t>our</a:t>
            </a:r>
            <a:r>
              <a:rPr lang="fr-FR" dirty="0"/>
              <a:t> social network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672536">
            <a:off x="5562067" y="4660993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0017" y="3861048"/>
            <a:ext cx="18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Learning </a:t>
            </a:r>
            <a:r>
              <a:rPr lang="fr-FR" dirty="0" err="1"/>
              <a:t>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Medical Simulations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 descr="http://usarmy.vo.llnwd.net/e2/c/images/2014/06/02/347946/siz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854200"/>
            <a:ext cx="5381625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2825" y="5836206"/>
            <a:ext cx="3773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http://www.army.mil/article/127148/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3076" name="Picture 4" descr="http://www.83degreesmedia.com/galleries/Features/Issue_105/scre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344221"/>
            <a:ext cx="5524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85685" y="6011624"/>
            <a:ext cx="6037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5"/>
              </a:rPr>
              <a:t>http://www.83degreesmedia.com/features/camls011012.aspx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150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Flight Simulators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4" name="Picture 6" descr="http://www.aiac.ca/uploadedImages/helicopter-simulator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33612"/>
            <a:ext cx="57150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0000" y="8877254"/>
            <a:ext cx="8034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http://www.aiac.ca/canada-aerospace-industry/success-stories/cae-nh90-helicopter-simulator/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056" name="Picture 8" descr="http://www.cae.com/uploadedImages/Content/BusinessUnit/Corporate/News/2014/images/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25625"/>
            <a:ext cx="4962525" cy="33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7212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3"/>
              </a:rPr>
              <a:t>http://www.aiac.ca/canada-aerospace-industry/success-stories/cae-nh90-helicopter-simulator/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3875" y="5266232"/>
            <a:ext cx="4995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5"/>
              </a:rPr>
              <a:t>http://www.cae.com/World-s-first-AW189-full-flight-simulator-ready-for-training/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0300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MINT - Mobile </a:t>
            </a:r>
            <a:r>
              <a:rPr lang="en-CA" dirty="0" err="1" smtClean="0"/>
              <a:t>INteractive</a:t>
            </a:r>
            <a:r>
              <a:rPr lang="en-CA" dirty="0" smtClean="0"/>
              <a:t> Trainer</a:t>
            </a:r>
            <a:endParaRPr lang="en-CA" dirty="0"/>
          </a:p>
        </p:txBody>
      </p:sp>
      <p:pic>
        <p:nvPicPr>
          <p:cNvPr id="24578" name="Picture 2" descr="files/images/MI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1671018"/>
            <a:ext cx="6680588" cy="439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2651" y="6063734"/>
            <a:ext cx="358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http://www.downes.ca/post/59876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91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NeuroTouch</a:t>
            </a:r>
            <a:r>
              <a:rPr lang="en-CA" dirty="0" smtClean="0"/>
              <a:t> Simulator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4" y="1690688"/>
            <a:ext cx="4300538" cy="3829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462" y="2234195"/>
            <a:ext cx="5091113" cy="35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55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Sim-Welding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1690688"/>
            <a:ext cx="5145530" cy="3681412"/>
          </a:xfrm>
          <a:prstGeom prst="rect">
            <a:avLst/>
          </a:prstGeom>
        </p:spPr>
      </p:pic>
      <p:pic>
        <p:nvPicPr>
          <p:cNvPr id="5" name="Picture 2" descr="http://upload.wikimedia.org/wikipedia/commons/9/97/SMA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/>
          <a:stretch>
            <a:fillRect/>
          </a:stretch>
        </p:blipFill>
        <p:spPr bwMode="auto">
          <a:xfrm>
            <a:off x="683989" y="2011375"/>
            <a:ext cx="5345336" cy="3979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89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LPSS-Sim Project Overview</a:t>
            </a:r>
            <a:endParaRPr lang="en-CA" dirty="0"/>
          </a:p>
        </p:txBody>
      </p:sp>
      <p:sp>
        <p:nvSpPr>
          <p:cNvPr id="4" name="Cloud 3"/>
          <p:cNvSpPr/>
          <p:nvPr/>
        </p:nvSpPr>
        <p:spPr>
          <a:xfrm>
            <a:off x="4473055" y="1788467"/>
            <a:ext cx="2931150" cy="170749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2" descr="\\IMIBOURAINM-W7\My Pictures\Medical\2012_02 NeuroTouch Photo Session\Jpeg\modified\_ARR6202-2_transp_2.png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901" y="3494010"/>
            <a:ext cx="1319757" cy="28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21737" y="2068668"/>
            <a:ext cx="1811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>
                <a:latin typeface="Calibri" panose="020F0502020204030204" pitchFamily="34" charset="0"/>
              </a:rPr>
              <a:t>Simulation </a:t>
            </a:r>
          </a:p>
          <a:p>
            <a:pPr algn="ctr"/>
            <a:r>
              <a:rPr lang="en-CA" sz="2000" dirty="0" smtClean="0">
                <a:latin typeface="Calibri" panose="020F0502020204030204" pitchFamily="34" charset="0"/>
              </a:rPr>
              <a:t>Learning Space </a:t>
            </a:r>
          </a:p>
          <a:p>
            <a:pPr algn="ctr"/>
            <a:r>
              <a:rPr lang="en-CA" sz="2000" dirty="0" smtClean="0">
                <a:latin typeface="Calibri" panose="020F0502020204030204" pitchFamily="34" charset="0"/>
              </a:rPr>
              <a:t>(SLS)</a:t>
            </a:r>
            <a:endParaRPr lang="en-CA" sz="20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71653" y="3334646"/>
            <a:ext cx="1036627" cy="912208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709801" y="3366167"/>
            <a:ext cx="914400" cy="985637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234" y="5223654"/>
            <a:ext cx="1665816" cy="97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6773"/>
          <a:stretch/>
        </p:blipFill>
        <p:spPr bwMode="auto">
          <a:xfrm>
            <a:off x="7759804" y="3568511"/>
            <a:ext cx="2491473" cy="155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540662" y="4572601"/>
            <a:ext cx="2790156" cy="1845821"/>
            <a:chOff x="2794026" y="3551124"/>
            <a:chExt cx="3441886" cy="240507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530" y="3551124"/>
              <a:ext cx="378265" cy="41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994" y="4001397"/>
              <a:ext cx="844421" cy="41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803" y="4126724"/>
              <a:ext cx="666857" cy="62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617" y="4640525"/>
              <a:ext cx="999450" cy="19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536" y="4775501"/>
              <a:ext cx="414697" cy="387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198" y="3643337"/>
              <a:ext cx="1442995" cy="23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4209" y="4969548"/>
              <a:ext cx="840815" cy="288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763" y="4173687"/>
              <a:ext cx="613040" cy="3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6" descr="https://www.tickets.umn.edu/Online/branding/images/logo_uof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58338" y="5211750"/>
              <a:ext cx="1377574" cy="266906"/>
            </a:xfrm>
            <a:prstGeom prst="rect">
              <a:avLst/>
            </a:prstGeom>
            <a:noFill/>
          </p:spPr>
        </p:pic>
        <p:pic>
          <p:nvPicPr>
            <p:cNvPr id="21" name="Picture 10" descr="http://www.ismh.org/en/sys/wp-content/uploads/2010/04/Uni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473" b="32632"/>
            <a:stretch>
              <a:fillRect/>
            </a:stretch>
          </p:blipFill>
          <p:spPr bwMode="auto">
            <a:xfrm>
              <a:off x="2794026" y="5210331"/>
              <a:ext cx="990455" cy="375330"/>
            </a:xfrm>
            <a:prstGeom prst="rect">
              <a:avLst/>
            </a:prstGeom>
            <a:noFill/>
          </p:spPr>
        </p:pic>
        <p:grpSp>
          <p:nvGrpSpPr>
            <p:cNvPr id="22" name="Group 27"/>
            <p:cNvGrpSpPr/>
            <p:nvPr/>
          </p:nvGrpSpPr>
          <p:grpSpPr>
            <a:xfrm>
              <a:off x="3769597" y="5539288"/>
              <a:ext cx="1094745" cy="416906"/>
              <a:chOff x="573972" y="5105400"/>
              <a:chExt cx="1940628" cy="769620"/>
            </a:xfrm>
          </p:grpSpPr>
          <p:pic>
            <p:nvPicPr>
              <p:cNvPr id="27" name="Picture 12" descr="http://www.gulftalent.com/images1/logos/LE459-3518_logo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5152072"/>
                <a:ext cx="1143000" cy="676276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http://nt-me.com/Data/HTMLEditor/Images/NewsLetters/kingfahadmedcity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972" y="5105400"/>
                <a:ext cx="855133" cy="769620"/>
              </a:xfrm>
              <a:prstGeom prst="rect">
                <a:avLst/>
              </a:prstGeom>
              <a:noFill/>
            </p:spPr>
          </p:pic>
        </p:grpSp>
        <p:pic>
          <p:nvPicPr>
            <p:cNvPr id="23" name="Picture 19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041" y="5564570"/>
              <a:ext cx="1025147" cy="307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26" y="4524439"/>
              <a:ext cx="585914" cy="612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026" y="3814907"/>
              <a:ext cx="717046" cy="39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727" y="4173687"/>
              <a:ext cx="438679" cy="438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" descr="http://upload.wikimedia.org/wikipedia/commons/9/97/SMAW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/>
          <a:stretch>
            <a:fillRect/>
          </a:stretch>
        </p:blipFill>
        <p:spPr bwMode="auto">
          <a:xfrm>
            <a:off x="1850451" y="1690688"/>
            <a:ext cx="2016716" cy="1501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3942117" y="2124722"/>
            <a:ext cx="530938" cy="195896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Combining Experiences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1675" y="1690688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>
                <a:latin typeface="Calibri" panose="020F0502020204030204" pitchFamily="34" charset="0"/>
              </a:rPr>
              <a:t>One place for all simulation experience</a:t>
            </a:r>
            <a:endParaRPr lang="en-CA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08" y="2297038"/>
            <a:ext cx="5173133" cy="32338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5" y="2522933"/>
            <a:ext cx="1824566" cy="36826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 Arrow 6"/>
          <p:cNvSpPr/>
          <p:nvPr/>
        </p:nvSpPr>
        <p:spPr>
          <a:xfrm rot="19781681">
            <a:off x="4218389" y="3063671"/>
            <a:ext cx="887136" cy="438543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884208" y="5720994"/>
            <a:ext cx="5039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Calibri" panose="020F0502020204030204" pitchFamily="34" charset="0"/>
              </a:rPr>
              <a:t>All performance results no matter where and when </a:t>
            </a:r>
          </a:p>
          <a:p>
            <a:r>
              <a:rPr lang="en-CA" dirty="0">
                <a:latin typeface="Calibri" panose="020F0502020204030204" pitchFamily="34" charset="0"/>
              </a:rPr>
              <a:t>t</a:t>
            </a:r>
            <a:r>
              <a:rPr lang="en-CA" dirty="0" smtClean="0">
                <a:latin typeface="Calibri" panose="020F0502020204030204" pitchFamily="34" charset="0"/>
              </a:rPr>
              <a:t>hey were carried out</a:t>
            </a:r>
            <a:endParaRPr lang="en-CA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773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Analytics and Big Data</a:t>
            </a:r>
            <a:endParaRPr lang="en-C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53175"/>
              </p:ext>
            </p:extLst>
          </p:nvPr>
        </p:nvGraphicFramePr>
        <p:xfrm>
          <a:off x="2264228" y="2474459"/>
          <a:ext cx="81280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343761"/>
              </p:ext>
            </p:extLst>
          </p:nvPr>
        </p:nvGraphicFramePr>
        <p:xfrm>
          <a:off x="664029" y="2490409"/>
          <a:ext cx="1338943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8943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Facebook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Twitter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EdX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Coursera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YouTube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Blackboard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Email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etc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029" y="1860445"/>
            <a:ext cx="248330" cy="502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29" y="1857496"/>
            <a:ext cx="248330" cy="502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886" y="1857496"/>
            <a:ext cx="248330" cy="502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78" y="1857495"/>
            <a:ext cx="248330" cy="502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665" y="1857495"/>
            <a:ext cx="248330" cy="502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467" y="1857495"/>
            <a:ext cx="248330" cy="502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106" y="1857495"/>
            <a:ext cx="248330" cy="5024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876" y="1857495"/>
            <a:ext cx="248330" cy="5024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658" y="1857495"/>
            <a:ext cx="248330" cy="5024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8" y="1857495"/>
            <a:ext cx="248330" cy="5024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59106" y="3213847"/>
            <a:ext cx="8068235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4669331" y="2526737"/>
            <a:ext cx="806823" cy="289242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4948578" y="5521500"/>
            <a:ext cx="323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Deep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08776" y="35907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accent2"/>
                </a:solidFill>
              </a:rPr>
              <a:t>Shallow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45665" y="5646360"/>
            <a:ext cx="241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Tells us about the person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10676965" y="4329953"/>
            <a:ext cx="1156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Tells us about the platform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03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9825319" cy="4351338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Our primary innovation was two-fold:</a:t>
            </a:r>
          </a:p>
          <a:p>
            <a:pPr lvl="1"/>
            <a:r>
              <a:rPr lang="en-CA" sz="3600" dirty="0" smtClean="0">
                <a:latin typeface="+mj-lt"/>
              </a:rPr>
              <a:t>A </a:t>
            </a:r>
            <a:r>
              <a:rPr lang="en-CA" sz="3600" i="1" dirty="0" smtClean="0">
                <a:latin typeface="+mj-lt"/>
              </a:rPr>
              <a:t>distributed</a:t>
            </a:r>
            <a:r>
              <a:rPr lang="en-CA" sz="3600" dirty="0" smtClean="0">
                <a:latin typeface="+mj-lt"/>
              </a:rPr>
              <a:t> platform, that enabled scaling</a:t>
            </a:r>
          </a:p>
          <a:p>
            <a:pPr lvl="1"/>
            <a:r>
              <a:rPr lang="en-CA" sz="3600" dirty="0" smtClean="0">
                <a:latin typeface="+mj-lt"/>
              </a:rPr>
              <a:t>Courses based on </a:t>
            </a:r>
            <a:r>
              <a:rPr lang="en-CA" sz="3600" i="1" dirty="0" smtClean="0">
                <a:latin typeface="+mj-lt"/>
              </a:rPr>
              <a:t>practice</a:t>
            </a:r>
            <a:r>
              <a:rPr lang="en-CA" sz="3600" dirty="0" smtClean="0">
                <a:latin typeface="+mj-lt"/>
              </a:rPr>
              <a:t> and individual </a:t>
            </a:r>
            <a:r>
              <a:rPr lang="en-CA" sz="3600" i="1" dirty="0" smtClean="0">
                <a:latin typeface="+mj-lt"/>
              </a:rPr>
              <a:t>perspective</a:t>
            </a:r>
          </a:p>
          <a:p>
            <a:pPr lvl="2"/>
            <a:r>
              <a:rPr lang="en-CA" sz="3600" dirty="0" smtClean="0">
                <a:latin typeface="+mj-lt"/>
              </a:rPr>
              <a:t>Not many people getting the same experience &amp; content</a:t>
            </a:r>
          </a:p>
          <a:p>
            <a:pPr lvl="2"/>
            <a:r>
              <a:rPr lang="en-CA" sz="3600" dirty="0" smtClean="0">
                <a:latin typeface="+mj-lt"/>
              </a:rPr>
              <a:t>Many people each getting personal experience &amp; content</a:t>
            </a:r>
          </a:p>
          <a:p>
            <a:endParaRPr lang="en-CA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9598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>
                <a:latin typeface="Calibri" panose="020F0502020204030204" pitchFamily="34" charset="0"/>
              </a:rPr>
              <a:t>Expanding LPSS</a:t>
            </a:r>
          </a:p>
        </p:txBody>
      </p:sp>
      <p:sp>
        <p:nvSpPr>
          <p:cNvPr id="5" name="Oval 4"/>
          <p:cNvSpPr/>
          <p:nvPr/>
        </p:nvSpPr>
        <p:spPr>
          <a:xfrm>
            <a:off x="4038600" y="2224079"/>
            <a:ext cx="1828800" cy="1295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ysClr val="windowText" lastClr="000000"/>
                </a:solidFill>
              </a:rPr>
              <a:t>NRC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0" y="3505200"/>
            <a:ext cx="2133600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Funder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81400" y="4419600"/>
            <a:ext cx="1981200" cy="1447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ysClr val="windowText" lastClr="000000"/>
                </a:solidFill>
              </a:rPr>
              <a:t>Partner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0529" y="1323959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$20 Million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NRC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Development 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6845" y="5229533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Development Agency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82232" y="5143501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UNESCO / 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Corporate Partner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9812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</a:rPr>
              <a:t>$x + $y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1038" y="565133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</a:rPr>
              <a:t>$x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3277" y="418876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C00000"/>
                </a:solidFill>
              </a:rPr>
              <a:t>$y</a:t>
            </a:r>
            <a:endParaRPr lang="en-CA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>
            <a:stCxn id="5" idx="4"/>
            <a:endCxn id="7" idx="0"/>
          </p:cNvCxnSpPr>
          <p:nvPr/>
        </p:nvCxnSpPr>
        <p:spPr>
          <a:xfrm flipH="1">
            <a:off x="4572000" y="3519480"/>
            <a:ext cx="381000" cy="900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" idx="1"/>
          </p:cNvCxnSpPr>
          <p:nvPr/>
        </p:nvCxnSpPr>
        <p:spPr>
          <a:xfrm>
            <a:off x="5895774" y="2947745"/>
            <a:ext cx="1198485" cy="769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6"/>
            <a:endCxn id="6" idx="3"/>
          </p:cNvCxnSpPr>
          <p:nvPr/>
        </p:nvCxnSpPr>
        <p:spPr>
          <a:xfrm flipV="1">
            <a:off x="5562600" y="4740976"/>
            <a:ext cx="1531658" cy="402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513872" y="2212032"/>
            <a:ext cx="1791929" cy="112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66471" y="189506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520534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991100"/>
            <a:ext cx="7886700" cy="1236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dirty="0" smtClean="0">
                <a:latin typeface="+mj-lt"/>
              </a:rPr>
              <a:t>Stephen Downes</a:t>
            </a:r>
          </a:p>
          <a:p>
            <a:pPr marL="0" indent="0">
              <a:buNone/>
            </a:pPr>
            <a:r>
              <a:rPr lang="en-CA" sz="4000" dirty="0" smtClean="0">
                <a:latin typeface="+mj-lt"/>
              </a:rPr>
              <a:t>http://www.downes.ca</a:t>
            </a:r>
            <a:endParaRPr lang="en-CA" sz="4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1" y="769360"/>
            <a:ext cx="6105525" cy="39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1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gRSShopper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0" b="18498"/>
          <a:stretch/>
        </p:blipFill>
        <p:spPr/>
      </p:pic>
      <p:sp>
        <p:nvSpPr>
          <p:cNvPr id="3" name="TextBox 2"/>
          <p:cNvSpPr txBox="1"/>
          <p:nvPr/>
        </p:nvSpPr>
        <p:spPr>
          <a:xfrm>
            <a:off x="6744072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hlinkClick r:id="rId3"/>
              </a:rPr>
              <a:t>http://grsshopper.downes.ca</a:t>
            </a:r>
            <a:r>
              <a:rPr lang="fr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8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435" y="983244"/>
            <a:ext cx="8382000" cy="653163"/>
          </a:xfrm>
        </p:spPr>
        <p:txBody>
          <a:bodyPr>
            <a:noAutofit/>
          </a:bodyPr>
          <a:lstStyle/>
          <a:p>
            <a:r>
              <a:rPr lang="en-CA" sz="3600" dirty="0">
                <a:latin typeface="Calibri" panose="020F0502020204030204" pitchFamily="34" charset="0"/>
              </a:rPr>
              <a:t>The design </a:t>
            </a:r>
            <a:r>
              <a:rPr lang="en-CA" sz="3600" dirty="0" smtClean="0">
                <a:latin typeface="Calibri" panose="020F0502020204030204" pitchFamily="34" charset="0"/>
              </a:rPr>
              <a:t>was </a:t>
            </a:r>
            <a:r>
              <a:rPr lang="en-CA" sz="3600" dirty="0">
                <a:latin typeface="Calibri" panose="020F0502020204030204" pitchFamily="34" charset="0"/>
              </a:rPr>
              <a:t>based on putting the learner at the centre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7339" y="5398222"/>
            <a:ext cx="62938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Scott Wilson (left), Tim Hand (right)  </a:t>
            </a:r>
          </a:p>
          <a:p>
            <a:r>
              <a:rPr lang="en-CA" dirty="0">
                <a:hlinkClick r:id="rId3"/>
              </a:rPr>
              <a:t>https://www.google.com/search?q=ple+diagrams</a:t>
            </a:r>
            <a:endParaRPr lang="en-CA" dirty="0"/>
          </a:p>
          <a:p>
            <a:r>
              <a:rPr lang="en-CA" dirty="0">
                <a:hlinkClick r:id="rId4"/>
              </a:rPr>
              <a:t>http://www.edtechpost.ca/ple_diagrams/index.php/mind-map-3</a:t>
            </a:r>
            <a:endParaRPr lang="en-CA" dirty="0"/>
          </a:p>
        </p:txBody>
      </p:sp>
      <p:pic>
        <p:nvPicPr>
          <p:cNvPr id="3074" name="Picture 2" descr="http://cogdogblog.com/wp-content/uploads/2010/09/future-v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938528"/>
            <a:ext cx="4731385" cy="34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dtechpost.ca/ple_diagrams/var/albums/mind-map-3.jpg?m=135561577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35" y="1938529"/>
            <a:ext cx="4191000" cy="345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5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Personal vs. Personalized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600" dirty="0" smtClean="0">
                <a:latin typeface="+mj-lt"/>
              </a:rPr>
              <a:t>Compare between:</a:t>
            </a:r>
          </a:p>
          <a:p>
            <a:pPr lvl="1"/>
            <a:r>
              <a:rPr lang="en-CA" sz="3600" dirty="0" smtClean="0">
                <a:latin typeface="+mj-lt"/>
              </a:rPr>
              <a:t>Personalized health care (something the National Health Service provides)</a:t>
            </a:r>
          </a:p>
          <a:p>
            <a:pPr lvl="1"/>
            <a:r>
              <a:rPr lang="en-CA" sz="3600" dirty="0" smtClean="0">
                <a:latin typeface="+mj-lt"/>
              </a:rPr>
              <a:t>Personal health care (something you do for yourself</a:t>
            </a:r>
            <a:r>
              <a:rPr lang="en-CA" sz="3600" dirty="0" smtClean="0">
                <a:latin typeface="+mj-lt"/>
              </a:rPr>
              <a:t>)</a:t>
            </a:r>
          </a:p>
          <a:p>
            <a:r>
              <a:rPr lang="en-CA" sz="3600" dirty="0" smtClean="0">
                <a:latin typeface="+mj-lt"/>
              </a:rPr>
              <a:t>Compare the focus:</a:t>
            </a:r>
          </a:p>
          <a:p>
            <a:pPr lvl="1"/>
            <a:r>
              <a:rPr lang="en-CA" sz="3600" dirty="0" smtClean="0">
                <a:latin typeface="+mj-lt"/>
              </a:rPr>
              <a:t>Focus </a:t>
            </a:r>
            <a:r>
              <a:rPr lang="en-CA" sz="3600" dirty="0" smtClean="0">
                <a:latin typeface="+mj-lt"/>
              </a:rPr>
              <a:t>on the institution, institutional needs</a:t>
            </a:r>
          </a:p>
          <a:p>
            <a:pPr lvl="1"/>
            <a:r>
              <a:rPr lang="en-CA" sz="3600" dirty="0" smtClean="0">
                <a:latin typeface="+mj-lt"/>
              </a:rPr>
              <a:t>Focus on the person, personal needs (not just ‘student’)</a:t>
            </a:r>
            <a:endParaRPr lang="en-C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882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Approaches…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59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Approaches…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8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 Approaches…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42411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411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8063" y="4833938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Content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8063" y="2357437"/>
            <a:ext cx="2743200" cy="1228725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 smtClean="0">
                <a:solidFill>
                  <a:schemeClr val="accent4">
                    <a:lumMod val="50000"/>
                  </a:schemeClr>
                </a:solidFill>
              </a:rPr>
              <a:t>Practice</a:t>
            </a:r>
            <a:endParaRPr lang="en-CA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6" idx="0"/>
          </p:cNvCxnSpPr>
          <p:nvPr/>
        </p:nvCxnSpPr>
        <p:spPr>
          <a:xfrm>
            <a:off x="872966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95713" y="3586162"/>
            <a:ext cx="0" cy="12477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14463" y="185737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an ideal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9663" y="189577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Defines a desired state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4463" y="608171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tests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9663" y="606266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75000"/>
                  </a:schemeClr>
                </a:solidFill>
              </a:rPr>
              <a:t>Person helps you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871663" y="2900363"/>
            <a:ext cx="542925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reeform 17"/>
          <p:cNvSpPr/>
          <p:nvPr/>
        </p:nvSpPr>
        <p:spPr>
          <a:xfrm flipH="1">
            <a:off x="10101262" y="2824164"/>
            <a:ext cx="500063" cy="2571750"/>
          </a:xfrm>
          <a:custGeom>
            <a:avLst/>
            <a:gdLst>
              <a:gd name="connsiteX0" fmla="*/ 542925 w 542925"/>
              <a:gd name="connsiteY0" fmla="*/ 2571750 h 2571750"/>
              <a:gd name="connsiteX1" fmla="*/ 0 w 542925"/>
              <a:gd name="connsiteY1" fmla="*/ 1114425 h 2571750"/>
              <a:gd name="connsiteX2" fmla="*/ 542925 w 542925"/>
              <a:gd name="connsiteY2" fmla="*/ 0 h 2571750"/>
              <a:gd name="connsiteX3" fmla="*/ 542925 w 542925"/>
              <a:gd name="connsiteY3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25" h="2571750">
                <a:moveTo>
                  <a:pt x="542925" y="2571750"/>
                </a:moveTo>
                <a:cubicBezTo>
                  <a:pt x="271462" y="2057400"/>
                  <a:pt x="0" y="1543050"/>
                  <a:pt x="0" y="1114425"/>
                </a:cubicBezTo>
                <a:cubicBezTo>
                  <a:pt x="0" y="685800"/>
                  <a:pt x="542925" y="0"/>
                  <a:pt x="542925" y="0"/>
                </a:cubicBezTo>
                <a:lnTo>
                  <a:pt x="54292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0351293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143125" y="3586162"/>
            <a:ext cx="0" cy="62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71576" y="4218087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Correction</a:t>
            </a:r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9633853" y="4210050"/>
            <a:ext cx="14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/>
              <a:t>Iteration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1152525" y="5448300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TEST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22706" y="5431483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TRY</a:t>
            </a:r>
            <a:endParaRPr lang="en-CA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52525" y="4833938"/>
            <a:ext cx="7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GAP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601325" y="4700216"/>
            <a:ext cx="127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>
                <a:solidFill>
                  <a:schemeClr val="accent3">
                    <a:lumMod val="75000"/>
                  </a:schemeClr>
                </a:solidFill>
              </a:rPr>
              <a:t>Opport</a:t>
            </a:r>
            <a:r>
              <a:rPr lang="en-CA" sz="2400" dirty="0" smtClean="0">
                <a:solidFill>
                  <a:schemeClr val="accent3">
                    <a:lumMod val="75000"/>
                  </a:schemeClr>
                </a:solidFill>
              </a:rPr>
              <a:t>-unity</a:t>
            </a:r>
            <a:endParaRPr lang="en-C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56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836</Words>
  <Application>Microsoft Office PowerPoint</Application>
  <PresentationFormat>Widescreen</PresentationFormat>
  <Paragraphs>283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Where are MOOCs Going? What is the Future of Distance Learning?</vt:lpstr>
      <vt:lpstr>MOOC Revolution?</vt:lpstr>
      <vt:lpstr>PowerPoint Presentation</vt:lpstr>
      <vt:lpstr>gRSShopper</vt:lpstr>
      <vt:lpstr>The design was based on putting the learner at the centre</vt:lpstr>
      <vt:lpstr>Personal vs. Personalized</vt:lpstr>
      <vt:lpstr>Two Approaches…</vt:lpstr>
      <vt:lpstr>Two Approaches…</vt:lpstr>
      <vt:lpstr>Two Approaches…</vt:lpstr>
      <vt:lpstr>Library                                              Environment</vt:lpstr>
      <vt:lpstr>Personalized                                   Personal            We do for you                                               You do for yourself</vt:lpstr>
      <vt:lpstr>xLearning vs cLearning</vt:lpstr>
      <vt:lpstr>Personalized                                   Personal            We do for you                                               You do for yourself</vt:lpstr>
      <vt:lpstr>How to Create a cMOOC</vt:lpstr>
      <vt:lpstr>LPSS (Learning &amp; Performance Support Systems)</vt:lpstr>
      <vt:lpstr>PowerPoint Presentation</vt:lpstr>
      <vt:lpstr>PowerPoint Presentation</vt:lpstr>
      <vt:lpstr>RRN Aggregation and Storage</vt:lpstr>
      <vt:lpstr>Personal Learning Record</vt:lpstr>
      <vt:lpstr>What is Learning?</vt:lpstr>
      <vt:lpstr>How to Evaluate Learning</vt:lpstr>
      <vt:lpstr>Medical Simulations</vt:lpstr>
      <vt:lpstr>Flight Simulators</vt:lpstr>
      <vt:lpstr>MINT - Mobile INteractive Trainer</vt:lpstr>
      <vt:lpstr>NeuroTouch Simulator</vt:lpstr>
      <vt:lpstr>Sim-Welding</vt:lpstr>
      <vt:lpstr>LPSS-Sim Project Overview</vt:lpstr>
      <vt:lpstr>Combining Experiences</vt:lpstr>
      <vt:lpstr>Analytics and Big Data</vt:lpstr>
      <vt:lpstr>Expanding LPSS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MOOCs Going? What is the Future of Distance Learning?</dc:title>
  <dc:creator>Stephen Downes</dc:creator>
  <cp:lastModifiedBy>Stephen Downes</cp:lastModifiedBy>
  <cp:revision>16</cp:revision>
  <dcterms:created xsi:type="dcterms:W3CDTF">2015-09-25T08:32:34Z</dcterms:created>
  <dcterms:modified xsi:type="dcterms:W3CDTF">2015-09-25T13:41:43Z</dcterms:modified>
</cp:coreProperties>
</file>